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69" r:id="rId3"/>
    <p:sldId id="268" r:id="rId4"/>
    <p:sldId id="260" r:id="rId5"/>
    <p:sldId id="261" r:id="rId6"/>
    <p:sldId id="263" r:id="rId7"/>
    <p:sldId id="262" r:id="rId8"/>
    <p:sldId id="264" r:id="rId9"/>
    <p:sldId id="265" r:id="rId10"/>
    <p:sldId id="270" r:id="rId11"/>
    <p:sldId id="258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3343"/>
  </p:normalViewPr>
  <p:slideViewPr>
    <p:cSldViewPr snapToGrid="0" snapToObjects="1">
      <p:cViewPr varScale="1">
        <p:scale>
          <a:sx n="63" d="100"/>
          <a:sy n="63" d="100"/>
        </p:scale>
        <p:origin x="14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4DBA3-6699-5A4F-9913-4FB8D6E0ABAE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C3117-9091-794D-A6B5-728E6ED2F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0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C3117-9091-794D-A6B5-728E6ED2F7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80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C3117-9091-794D-A6B5-728E6ED2F7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62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C3117-9091-794D-A6B5-728E6ED2F7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3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C3117-9091-794D-A6B5-728E6ED2F7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38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C3117-9091-794D-A6B5-728E6ED2F7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09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C3117-9091-794D-A6B5-728E6ED2F7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3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C3117-9091-794D-A6B5-728E6ED2F7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10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C3117-9091-794D-A6B5-728E6ED2F7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25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C3117-9091-794D-A6B5-728E6ED2F7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69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C3117-9091-794D-A6B5-728E6ED2F7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62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C3117-9091-794D-A6B5-728E6ED2F7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C3117-9091-794D-A6B5-728E6ED2F7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99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2BD1-14EF-004D-A315-35CEA3B95035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162F-7E6A-8844-A33F-1326775F4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95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2BD1-14EF-004D-A315-35CEA3B95035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162F-7E6A-8844-A33F-1326775F4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47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2BD1-14EF-004D-A315-35CEA3B95035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162F-7E6A-8844-A33F-1326775F4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86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2BD1-14EF-004D-A315-35CEA3B95035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162F-7E6A-8844-A33F-1326775F4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41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2BD1-14EF-004D-A315-35CEA3B95035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162F-7E6A-8844-A33F-1326775F4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09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2BD1-14EF-004D-A315-35CEA3B95035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162F-7E6A-8844-A33F-1326775F4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1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2BD1-14EF-004D-A315-35CEA3B95035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162F-7E6A-8844-A33F-1326775F4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2BD1-14EF-004D-A315-35CEA3B95035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162F-7E6A-8844-A33F-1326775F4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99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2BD1-14EF-004D-A315-35CEA3B95035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162F-7E6A-8844-A33F-1326775F4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5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2BD1-14EF-004D-A315-35CEA3B95035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162F-7E6A-8844-A33F-1326775F4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11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2BD1-14EF-004D-A315-35CEA3B95035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A162F-7E6A-8844-A33F-1326775F4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8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12BD1-14EF-004D-A315-35CEA3B95035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A162F-7E6A-8844-A33F-1326775F4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61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5.tiff"/><Relationship Id="rId4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1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2.tiff"/><Relationship Id="rId4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590664"/>
            <a:ext cx="10515600" cy="670578"/>
          </a:xfrm>
          <a:ln w="28575">
            <a:solidFill>
              <a:srgbClr val="B2103A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Lab4: File distribution, Client- Server vs. P2P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58396" y="1394705"/>
            <a:ext cx="10515600" cy="4488747"/>
          </a:xfrm>
          <a:ln w="127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Objectives</a:t>
            </a:r>
          </a:p>
          <a:p>
            <a:pPr lvl="1"/>
            <a:r>
              <a:rPr lang="en-US" dirty="0"/>
              <a:t>Multithreaded TCP server capable of handling requests from multiple TCP clients</a:t>
            </a:r>
          </a:p>
          <a:p>
            <a:pPr lvl="1"/>
            <a:r>
              <a:rPr lang="en-US" dirty="0"/>
              <a:t>Create a P2P clients using UDP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LAB 4 | JAY SHETH | COEN 146L </a:t>
            </a:r>
          </a:p>
        </p:txBody>
      </p:sp>
    </p:spTree>
    <p:extLst>
      <p:ext uri="{BB962C8B-B14F-4D97-AF65-F5344CB8AC3E}">
        <p14:creationId xmlns:p14="http://schemas.microsoft.com/office/powerpoint/2010/main" val="1352891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49684"/>
          <a:stretch/>
        </p:blipFill>
        <p:spPr>
          <a:xfrm>
            <a:off x="450630" y="1815156"/>
            <a:ext cx="3678323" cy="3972234"/>
          </a:xfrm>
          <a:prstGeom prst="rect">
            <a:avLst/>
          </a:prstGeom>
          <a:ln>
            <a:solidFill>
              <a:srgbClr val="B2103A"/>
            </a:solidFill>
          </a:ln>
          <a:effectLst>
            <a:softEdge rad="0"/>
          </a:effectLst>
        </p:spPr>
      </p:pic>
      <p:sp>
        <p:nvSpPr>
          <p:cNvPr id="14" name="Rectangle 13"/>
          <p:cNvSpPr/>
          <p:nvPr/>
        </p:nvSpPr>
        <p:spPr>
          <a:xfrm>
            <a:off x="2089539" y="-27675"/>
            <a:ext cx="163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Server program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28717" y="-27675"/>
            <a:ext cx="157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Client program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LAB 4 | JAY SHETH | COEN 146L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89350" y="5420139"/>
            <a:ext cx="4170616" cy="490334"/>
          </a:xfrm>
          <a:prstGeom prst="roundRect">
            <a:avLst/>
          </a:pr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5261"/>
            <a:ext cx="12192000" cy="11114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6557" y="2139676"/>
            <a:ext cx="7775443" cy="352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39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590664"/>
            <a:ext cx="10515600" cy="670578"/>
          </a:xfrm>
          <a:ln w="28575">
            <a:solidFill>
              <a:srgbClr val="B2103A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Step 1: Multithreaded TCP server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58396" y="1394705"/>
            <a:ext cx="10515600" cy="4488747"/>
          </a:xfrm>
          <a:ln w="127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Objectives</a:t>
            </a:r>
          </a:p>
          <a:p>
            <a:pPr lvl="1"/>
            <a:r>
              <a:rPr lang="en-US" dirty="0"/>
              <a:t>Very similar to Bonus question in the previous lab</a:t>
            </a:r>
          </a:p>
          <a:p>
            <a:pPr lvl="1"/>
            <a:r>
              <a:rPr lang="en-US" dirty="0"/>
              <a:t>First try to get the normal TCP client and server program working that are able to send and receive messages</a:t>
            </a:r>
          </a:p>
          <a:p>
            <a:pPr lvl="1"/>
            <a:r>
              <a:rPr lang="en-US" dirty="0"/>
              <a:t>Create a TCP Server able to handle multiple clients at the same time</a:t>
            </a:r>
          </a:p>
          <a:p>
            <a:pPr lvl="2"/>
            <a:r>
              <a:rPr lang="en-US" dirty="0"/>
              <a:t>Spawn a thread for each connection</a:t>
            </a:r>
          </a:p>
          <a:p>
            <a:pPr lvl="1"/>
            <a:r>
              <a:rPr lang="en-US" dirty="0"/>
              <a:t>Logic:</a:t>
            </a:r>
          </a:p>
          <a:p>
            <a:pPr lvl="3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LAB 4 | JAY SHETH | COEN 146L </a:t>
            </a:r>
          </a:p>
        </p:txBody>
      </p:sp>
      <p:sp>
        <p:nvSpPr>
          <p:cNvPr id="2" name="Rectangle 1"/>
          <p:cNvSpPr/>
          <p:nvPr/>
        </p:nvSpPr>
        <p:spPr>
          <a:xfrm>
            <a:off x="679586" y="4036643"/>
            <a:ext cx="1203297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marR="0" lvl="2" indent="-228600">
              <a:spcBef>
                <a:spcPts val="0"/>
              </a:spcBef>
              <a:spcAft>
                <a:spcPts val="0"/>
              </a:spcAft>
              <a:buFont typeface="Wingdings" charset="2"/>
              <a:buChar char=""/>
            </a:pPr>
            <a:r>
              <a:rPr lang="en-US" sz="1500" dirty="0">
                <a:solidFill>
                  <a:srgbClr val="BA2DA2"/>
                </a:solidFill>
                <a:effectLst/>
                <a:latin typeface="Menlo" charset="0"/>
                <a:ea typeface="Calibri" charset="0"/>
              </a:rPr>
              <a:t>while</a:t>
            </a:r>
            <a:r>
              <a:rPr lang="en-US" sz="1500" dirty="0">
                <a:solidFill>
                  <a:srgbClr val="000000"/>
                </a:solidFill>
                <a:effectLst/>
                <a:latin typeface="Menlo" charset="0"/>
                <a:ea typeface="Calibri" charset="0"/>
              </a:rPr>
              <a:t>( (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charset="0"/>
                <a:ea typeface="Calibri" charset="0"/>
              </a:rPr>
              <a:t>client_sock</a:t>
            </a:r>
            <a:r>
              <a:rPr lang="en-US" sz="1500" dirty="0">
                <a:solidFill>
                  <a:srgbClr val="000000"/>
                </a:solidFill>
                <a:effectLst/>
                <a:latin typeface="Menlo" charset="0"/>
                <a:ea typeface="Calibri" charset="0"/>
              </a:rPr>
              <a:t> = accept(...) )</a:t>
            </a:r>
          </a:p>
          <a:p>
            <a:pPr marL="137160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0000"/>
                </a:solidFill>
                <a:effectLst/>
                <a:latin typeface="Menlo" charset="0"/>
                <a:ea typeface="Calibri" charset="0"/>
              </a:rPr>
              <a:t>{</a:t>
            </a:r>
          </a:p>
          <a:p>
            <a:pPr marL="137160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0000"/>
                </a:solidFill>
                <a:effectLst/>
                <a:latin typeface="Menlo" charset="0"/>
                <a:ea typeface="Calibri" charset="0"/>
              </a:rPr>
              <a:t>    puts(</a:t>
            </a:r>
            <a:r>
              <a:rPr lang="en-US" sz="1500" dirty="0">
                <a:solidFill>
                  <a:srgbClr val="D12F1B"/>
                </a:solidFill>
                <a:effectLst/>
                <a:latin typeface="Menlo" charset="0"/>
                <a:ea typeface="Calibri" charset="0"/>
              </a:rPr>
              <a:t>"A new connection accepted"</a:t>
            </a:r>
            <a:r>
              <a:rPr lang="en-US" sz="1500" dirty="0">
                <a:solidFill>
                  <a:srgbClr val="000000"/>
                </a:solidFill>
                <a:effectLst/>
                <a:latin typeface="Menlo" charset="0"/>
                <a:ea typeface="Calibri" charset="0"/>
              </a:rPr>
              <a:t>);</a:t>
            </a:r>
          </a:p>
          <a:p>
            <a:pPr marL="137160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0000"/>
                </a:solidFill>
                <a:effectLst/>
                <a:latin typeface="Menlo" charset="0"/>
                <a:ea typeface="Calibri" charset="0"/>
              </a:rPr>
              <a:t>    </a:t>
            </a:r>
            <a:r>
              <a:rPr lang="en-US" sz="1500" dirty="0">
                <a:solidFill>
                  <a:srgbClr val="BA2DA2"/>
                </a:solidFill>
                <a:effectLst/>
                <a:latin typeface="Menlo" charset="0"/>
                <a:ea typeface="Calibri" charset="0"/>
              </a:rPr>
              <a:t>if</a:t>
            </a:r>
            <a:r>
              <a:rPr lang="en-US" sz="1500" dirty="0">
                <a:solidFill>
                  <a:srgbClr val="000000"/>
                </a:solidFill>
                <a:effectLst/>
                <a:latin typeface="Menlo" charset="0"/>
                <a:ea typeface="Calibri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charset="0"/>
                <a:ea typeface="Calibri" charset="0"/>
              </a:rPr>
              <a:t>pthread_create</a:t>
            </a:r>
            <a:r>
              <a:rPr lang="en-US" sz="1500" dirty="0">
                <a:solidFill>
                  <a:srgbClr val="000000"/>
                </a:solidFill>
                <a:effectLst/>
                <a:latin typeface="Menlo" charset="0"/>
                <a:ea typeface="Calibri" charset="0"/>
              </a:rPr>
              <a:t>(THREAD ID,</a:t>
            </a:r>
            <a:r>
              <a:rPr lang="en-US" sz="1500" dirty="0">
                <a:solidFill>
                  <a:srgbClr val="BA2DA2"/>
                </a:solidFill>
                <a:effectLst/>
                <a:latin typeface="Menlo" charset="0"/>
                <a:ea typeface="Calibri" charset="0"/>
              </a:rPr>
              <a:t>NULL</a:t>
            </a:r>
            <a:r>
              <a:rPr lang="en-US" sz="1500" dirty="0">
                <a:solidFill>
                  <a:srgbClr val="000000"/>
                </a:solidFill>
                <a:effectLst/>
                <a:latin typeface="Menlo" charset="0"/>
                <a:ea typeface="Calibri" charset="0"/>
              </a:rPr>
              <a:t> ,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charset="0"/>
                <a:ea typeface="Calibri" charset="0"/>
              </a:rPr>
              <a:t>connection_handler</a:t>
            </a:r>
            <a:r>
              <a:rPr lang="en-US" sz="1500" dirty="0">
                <a:solidFill>
                  <a:srgbClr val="000000"/>
                </a:solidFill>
                <a:effectLst/>
                <a:latin typeface="Menlo" charset="0"/>
                <a:ea typeface="Calibri" charset="0"/>
              </a:rPr>
              <a:t> ,</a:t>
            </a:r>
          </a:p>
          <a:p>
            <a:pPr marL="137160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0000"/>
                </a:solidFill>
                <a:latin typeface="Menlo" charset="0"/>
                <a:ea typeface="Calibri" charset="0"/>
              </a:rPr>
              <a:t>					</a:t>
            </a:r>
            <a:r>
              <a:rPr lang="en-US" sz="1500" dirty="0">
                <a:solidFill>
                  <a:srgbClr val="000000"/>
                </a:solidFill>
                <a:effectLst/>
                <a:latin typeface="Menlo" charset="0"/>
                <a:ea typeface="Calibri" charset="0"/>
              </a:rPr>
              <a:t>(</a:t>
            </a:r>
            <a:r>
              <a:rPr lang="en-US" sz="1500" dirty="0">
                <a:solidFill>
                  <a:srgbClr val="BA2DA2"/>
                </a:solidFill>
                <a:effectLst/>
                <a:latin typeface="Menlo" charset="0"/>
                <a:ea typeface="Calibri" charset="0"/>
              </a:rPr>
              <a:t>void</a:t>
            </a:r>
            <a:r>
              <a:rPr lang="en-US" sz="1500" dirty="0">
                <a:solidFill>
                  <a:srgbClr val="000000"/>
                </a:solidFill>
                <a:effectLst/>
                <a:latin typeface="Menlo" charset="0"/>
                <a:ea typeface="Calibri" charset="0"/>
              </a:rPr>
              <a:t>*) &amp;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charset="0"/>
                <a:ea typeface="Calibri" charset="0"/>
              </a:rPr>
              <a:t>client_sock</a:t>
            </a:r>
            <a:r>
              <a:rPr lang="en-US" sz="1500" dirty="0">
                <a:solidFill>
                  <a:srgbClr val="000000"/>
                </a:solidFill>
                <a:effectLst/>
                <a:latin typeface="Menlo" charset="0"/>
                <a:ea typeface="Calibri" charset="0"/>
              </a:rPr>
              <a:t>) &lt; </a:t>
            </a:r>
            <a:r>
              <a:rPr lang="en-US" sz="1500" dirty="0">
                <a:solidFill>
                  <a:srgbClr val="272AD8"/>
                </a:solidFill>
                <a:effectLst/>
                <a:latin typeface="Menlo" charset="0"/>
                <a:ea typeface="Calibri" charset="0"/>
              </a:rPr>
              <a:t>0</a:t>
            </a:r>
            <a:r>
              <a:rPr lang="en-US" sz="1500" dirty="0">
                <a:solidFill>
                  <a:srgbClr val="000000"/>
                </a:solidFill>
                <a:effectLst/>
                <a:latin typeface="Menlo" charset="0"/>
                <a:ea typeface="Calibri" charset="0"/>
              </a:rPr>
              <a:t>)</a:t>
            </a:r>
          </a:p>
          <a:p>
            <a:pPr marL="137160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0000"/>
                </a:solidFill>
                <a:effectLst/>
                <a:latin typeface="Menlo" charset="0"/>
                <a:ea typeface="Calibri" charset="0"/>
              </a:rPr>
              <a:t>  </a:t>
            </a:r>
            <a:r>
              <a:rPr lang="en-US" sz="1500" dirty="0">
                <a:solidFill>
                  <a:srgbClr val="000000"/>
                </a:solidFill>
                <a:latin typeface="Menlo" charset="0"/>
                <a:ea typeface="Calibri" charset="0"/>
              </a:rPr>
              <a:t>.. .. ..</a:t>
            </a:r>
            <a:endParaRPr lang="en-US" sz="1500" dirty="0">
              <a:solidFill>
                <a:srgbClr val="000000"/>
              </a:solidFill>
              <a:effectLst/>
              <a:latin typeface="Menlo" charset="0"/>
              <a:ea typeface="Calibri" charset="0"/>
            </a:endParaRPr>
          </a:p>
          <a:p>
            <a:pPr marL="137160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0000"/>
                </a:solidFill>
                <a:effectLst/>
                <a:latin typeface="Menlo" charset="0"/>
                <a:ea typeface="Calibri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72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590664"/>
            <a:ext cx="10515600" cy="670578"/>
          </a:xfrm>
          <a:ln w="28575">
            <a:solidFill>
              <a:srgbClr val="B2103A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Step 2: P2P UDP clients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58396" y="1394705"/>
            <a:ext cx="10515600" cy="4488747"/>
          </a:xfrm>
          <a:ln w="127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Objectives</a:t>
            </a:r>
          </a:p>
          <a:p>
            <a:pPr lvl="1"/>
            <a:r>
              <a:rPr lang="en-US" dirty="0"/>
              <a:t>Implement P2P architecture</a:t>
            </a:r>
          </a:p>
          <a:p>
            <a:pPr lvl="2"/>
            <a:r>
              <a:rPr lang="en-US" dirty="0"/>
              <a:t>No dedicated client and server</a:t>
            </a:r>
          </a:p>
          <a:p>
            <a:pPr lvl="2"/>
            <a:r>
              <a:rPr lang="en-US" dirty="0"/>
              <a:t>All are peers, able to transfer a file/messages to each other</a:t>
            </a:r>
          </a:p>
          <a:p>
            <a:pPr lvl="2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LAB 4 | JAY SHETH | COEN 146L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808" y="2979840"/>
            <a:ext cx="7293389" cy="277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09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590664"/>
            <a:ext cx="10515600" cy="670578"/>
          </a:xfrm>
          <a:ln w="28575">
            <a:solidFill>
              <a:srgbClr val="B2103A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Step 2: P2P UDP clients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LAB 4 | JAY SHETH | COEN 146L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65" y="1825625"/>
            <a:ext cx="93472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12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590664"/>
            <a:ext cx="10515600" cy="670578"/>
          </a:xfrm>
          <a:ln w="28575">
            <a:solidFill>
              <a:srgbClr val="B2103A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TCP : State diagram, Client and server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LAB 4 | JAY SHETH | COEN 146L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49684"/>
          <a:stretch/>
        </p:blipFill>
        <p:spPr>
          <a:xfrm>
            <a:off x="4006103" y="1586230"/>
            <a:ext cx="3979265" cy="4297222"/>
          </a:xfrm>
          <a:prstGeom prst="rect">
            <a:avLst/>
          </a:prstGeom>
          <a:ln>
            <a:solidFill>
              <a:srgbClr val="B2103A"/>
            </a:solidFill>
          </a:ln>
        </p:spPr>
      </p:pic>
    </p:spTree>
    <p:extLst>
      <p:ext uri="{BB962C8B-B14F-4D97-AF65-F5344CB8AC3E}">
        <p14:creationId xmlns:p14="http://schemas.microsoft.com/office/powerpoint/2010/main" val="693674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49684"/>
          <a:stretch/>
        </p:blipFill>
        <p:spPr>
          <a:xfrm>
            <a:off x="376843" y="1825595"/>
            <a:ext cx="3678323" cy="3972234"/>
          </a:xfrm>
          <a:prstGeom prst="rect">
            <a:avLst/>
          </a:prstGeom>
          <a:ln>
            <a:solidFill>
              <a:srgbClr val="B2103A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998" y="1958115"/>
            <a:ext cx="7739927" cy="3673337"/>
          </a:xfrm>
          <a:prstGeom prst="rect">
            <a:avLst/>
          </a:prstGeom>
        </p:spPr>
      </p:pic>
      <p:sp>
        <p:nvSpPr>
          <p:cNvPr id="12" name="Frame 11"/>
          <p:cNvSpPr/>
          <p:nvPr/>
        </p:nvSpPr>
        <p:spPr>
          <a:xfrm>
            <a:off x="532978" y="2319130"/>
            <a:ext cx="3366052" cy="31805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89539" y="-27675"/>
            <a:ext cx="163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Server program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28717" y="-27675"/>
            <a:ext cx="157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Client program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LAB 4 | JAY SHETH | COEN 146L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6352"/>
            <a:ext cx="12192000" cy="12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6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49684"/>
          <a:stretch/>
        </p:blipFill>
        <p:spPr>
          <a:xfrm>
            <a:off x="376843" y="1825595"/>
            <a:ext cx="3678323" cy="3972234"/>
          </a:xfrm>
          <a:prstGeom prst="rect">
            <a:avLst/>
          </a:prstGeom>
          <a:ln>
            <a:solidFill>
              <a:srgbClr val="B2103A"/>
            </a:solidFill>
          </a:ln>
        </p:spPr>
      </p:pic>
      <p:sp>
        <p:nvSpPr>
          <p:cNvPr id="12" name="Frame 11"/>
          <p:cNvSpPr/>
          <p:nvPr/>
        </p:nvSpPr>
        <p:spPr>
          <a:xfrm>
            <a:off x="532978" y="2782957"/>
            <a:ext cx="3366052" cy="31805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89539" y="-27675"/>
            <a:ext cx="163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Server program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28717" y="-27675"/>
            <a:ext cx="157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Client program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LAB 4 | JAY SHETH | COEN 146L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r="5957"/>
          <a:stretch/>
        </p:blipFill>
        <p:spPr>
          <a:xfrm>
            <a:off x="4297973" y="2685222"/>
            <a:ext cx="7861487" cy="2019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7280"/>
            <a:ext cx="12192000" cy="117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02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49684"/>
          <a:stretch/>
        </p:blipFill>
        <p:spPr>
          <a:xfrm>
            <a:off x="376843" y="1825595"/>
            <a:ext cx="3678323" cy="3972234"/>
          </a:xfrm>
          <a:prstGeom prst="rect">
            <a:avLst/>
          </a:prstGeom>
          <a:ln>
            <a:solidFill>
              <a:srgbClr val="B2103A"/>
            </a:solidFill>
          </a:ln>
        </p:spPr>
      </p:pic>
      <p:sp>
        <p:nvSpPr>
          <p:cNvPr id="12" name="Frame 11"/>
          <p:cNvSpPr/>
          <p:nvPr/>
        </p:nvSpPr>
        <p:spPr>
          <a:xfrm>
            <a:off x="532978" y="2782957"/>
            <a:ext cx="3366052" cy="31805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89539" y="-27675"/>
            <a:ext cx="163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Server program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28717" y="-27675"/>
            <a:ext cx="157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Client program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LAB 4 | JAY SHETH | COEN 146L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302" y="2049173"/>
            <a:ext cx="7802204" cy="32516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50166"/>
            <a:ext cx="12192000" cy="14433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6842" y="5237434"/>
            <a:ext cx="3706305" cy="31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35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49684"/>
          <a:stretch/>
        </p:blipFill>
        <p:spPr>
          <a:xfrm>
            <a:off x="376843" y="1825595"/>
            <a:ext cx="3678323" cy="3972234"/>
          </a:xfrm>
          <a:prstGeom prst="rect">
            <a:avLst/>
          </a:prstGeom>
          <a:ln>
            <a:solidFill>
              <a:srgbClr val="B2103A"/>
            </a:solidFill>
          </a:ln>
        </p:spPr>
      </p:pic>
      <p:sp>
        <p:nvSpPr>
          <p:cNvPr id="12" name="Frame 11"/>
          <p:cNvSpPr/>
          <p:nvPr/>
        </p:nvSpPr>
        <p:spPr>
          <a:xfrm>
            <a:off x="532978" y="3260035"/>
            <a:ext cx="3366052" cy="31805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89539" y="-27675"/>
            <a:ext cx="163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Server program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28717" y="-27675"/>
            <a:ext cx="157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Client program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LAB 4 | JAY SHETH | COEN 146L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9764"/>
            <a:ext cx="12192000" cy="7484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302" y="1825595"/>
            <a:ext cx="7767274" cy="381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57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49684"/>
          <a:stretch/>
        </p:blipFill>
        <p:spPr>
          <a:xfrm>
            <a:off x="376843" y="1825595"/>
            <a:ext cx="3678323" cy="3972234"/>
          </a:xfrm>
          <a:prstGeom prst="rect">
            <a:avLst/>
          </a:prstGeom>
          <a:ln>
            <a:solidFill>
              <a:srgbClr val="B2103A"/>
            </a:solidFill>
          </a:ln>
        </p:spPr>
      </p:pic>
      <p:sp>
        <p:nvSpPr>
          <p:cNvPr id="12" name="Frame 11"/>
          <p:cNvSpPr/>
          <p:nvPr/>
        </p:nvSpPr>
        <p:spPr>
          <a:xfrm>
            <a:off x="532978" y="3750366"/>
            <a:ext cx="3366052" cy="31805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89539" y="-27675"/>
            <a:ext cx="163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Server program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28717" y="-27675"/>
            <a:ext cx="157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Client program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LAB 4 | JAY SHETH | COEN 146L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3932"/>
            <a:ext cx="12192000" cy="10358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301" y="1825595"/>
            <a:ext cx="7601596" cy="299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48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49684"/>
          <a:stretch/>
        </p:blipFill>
        <p:spPr>
          <a:xfrm>
            <a:off x="376843" y="1825595"/>
            <a:ext cx="3678323" cy="3972234"/>
          </a:xfrm>
          <a:prstGeom prst="rect">
            <a:avLst/>
          </a:prstGeom>
          <a:ln>
            <a:solidFill>
              <a:srgbClr val="B2103A"/>
            </a:solidFill>
          </a:ln>
        </p:spPr>
      </p:pic>
      <p:sp>
        <p:nvSpPr>
          <p:cNvPr id="12" name="Frame 11"/>
          <p:cNvSpPr/>
          <p:nvPr/>
        </p:nvSpPr>
        <p:spPr>
          <a:xfrm>
            <a:off x="532978" y="3750366"/>
            <a:ext cx="3366052" cy="31805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89539" y="-27675"/>
            <a:ext cx="163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Server program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28717" y="-27675"/>
            <a:ext cx="157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Client program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LAB 4 | JAY SHETH | COEN 146L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3932"/>
            <a:ext cx="12192000" cy="10358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301" y="1748238"/>
            <a:ext cx="7496734" cy="412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31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49684"/>
          <a:stretch/>
        </p:blipFill>
        <p:spPr>
          <a:xfrm>
            <a:off x="450630" y="1815156"/>
            <a:ext cx="3678323" cy="3972234"/>
          </a:xfrm>
          <a:prstGeom prst="rect">
            <a:avLst/>
          </a:prstGeom>
          <a:ln>
            <a:solidFill>
              <a:srgbClr val="B2103A"/>
            </a:solidFill>
          </a:ln>
          <a:effectLst>
            <a:softEdge rad="0"/>
          </a:effectLst>
        </p:spPr>
      </p:pic>
      <p:sp>
        <p:nvSpPr>
          <p:cNvPr id="14" name="Rectangle 13"/>
          <p:cNvSpPr/>
          <p:nvPr/>
        </p:nvSpPr>
        <p:spPr>
          <a:xfrm>
            <a:off x="2089539" y="-27675"/>
            <a:ext cx="163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Server program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28717" y="-27675"/>
            <a:ext cx="157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Client program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LAB 4 | JAY SHETH | COEN 146L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89350" y="4253949"/>
            <a:ext cx="4170616" cy="993913"/>
          </a:xfrm>
          <a:prstGeom prst="roundRect">
            <a:avLst/>
          </a:pr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5261"/>
            <a:ext cx="12192000" cy="11114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338" y="1776245"/>
            <a:ext cx="7492662" cy="42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86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332</Words>
  <Application>Microsoft Office PowerPoint</Application>
  <PresentationFormat>Widescreen</PresentationFormat>
  <Paragraphs>66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Menlo</vt:lpstr>
      <vt:lpstr>Wingdings</vt:lpstr>
      <vt:lpstr>Office Theme</vt:lpstr>
      <vt:lpstr>Lab4: File distribution, Client- Server vs. P2P</vt:lpstr>
      <vt:lpstr>TCP : State diagram, Client and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1: Multithreaded TCP server</vt:lpstr>
      <vt:lpstr>Step 2: P2P UDP clients</vt:lpstr>
      <vt:lpstr>Step 2: P2P UDP clients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Lab4:File distribution: Client- Server vs. P2P</dc:title>
  <dc:creator>Jaykumar Sheth</dc:creator>
  <cp:lastModifiedBy>Jordan Murtiff</cp:lastModifiedBy>
  <cp:revision>22</cp:revision>
  <dcterms:created xsi:type="dcterms:W3CDTF">2020-04-21T07:43:01Z</dcterms:created>
  <dcterms:modified xsi:type="dcterms:W3CDTF">2022-02-15T06:58:14Z</dcterms:modified>
</cp:coreProperties>
</file>